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8" r:id="rId4"/>
    <p:sldId id="259" r:id="rId5"/>
    <p:sldId id="261" r:id="rId6"/>
    <p:sldId id="262" r:id="rId7"/>
    <p:sldId id="266" r:id="rId8"/>
    <p:sldId id="265" r:id="rId9"/>
    <p:sldId id="268" r:id="rId10"/>
    <p:sldId id="267"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60" y="-31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lato.stanford.edu/entries/pythagora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yrin\Desktop\didyma-medusa.jpg"/>
          <p:cNvPicPr>
            <a:picLocks noChangeAspect="1" noChangeArrowheads="1"/>
          </p:cNvPicPr>
          <p:nvPr/>
        </p:nvPicPr>
        <p:blipFill>
          <a:blip r:embed="rId2"/>
          <a:srcRect/>
          <a:stretch>
            <a:fillRect/>
          </a:stretch>
        </p:blipFill>
        <p:spPr bwMode="auto">
          <a:xfrm>
            <a:off x="1066800" y="381000"/>
            <a:ext cx="7442200" cy="3898900"/>
          </a:xfrm>
          <a:prstGeom prst="rect">
            <a:avLst/>
          </a:prstGeom>
          <a:noFill/>
        </p:spPr>
      </p:pic>
      <p:sp>
        <p:nvSpPr>
          <p:cNvPr id="6" name="Title 5"/>
          <p:cNvSpPr>
            <a:spLocks noGrp="1"/>
          </p:cNvSpPr>
          <p:nvPr>
            <p:ph type="title"/>
          </p:nvPr>
        </p:nvSpPr>
        <p:spPr>
          <a:xfrm>
            <a:off x="457200" y="4648200"/>
            <a:ext cx="8229600" cy="1066800"/>
          </a:xfrm>
        </p:spPr>
        <p:txBody>
          <a:bodyPr>
            <a:normAutofit/>
          </a:bodyPr>
          <a:lstStyle/>
          <a:p>
            <a:r>
              <a:rPr lang="ro-RO" b="1" dirty="0" smtClean="0">
                <a:solidFill>
                  <a:srgbClr val="FFFF00"/>
                </a:solidFill>
                <a:latin typeface="Baskerville Old Face" pitchFamily="18" charset="0"/>
              </a:rPr>
              <a:t>Ionia arhaică</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solidFill>
                  <a:schemeClr val="accent3">
                    <a:lumMod val="60000"/>
                    <a:lumOff val="40000"/>
                  </a:schemeClr>
                </a:solidFill>
              </a:rPr>
              <a:t>Primul război între greci. </a:t>
            </a:r>
            <a:br>
              <a:rPr lang="ro-RO" dirty="0" smtClean="0">
                <a:solidFill>
                  <a:schemeClr val="accent3">
                    <a:lumMod val="60000"/>
                    <a:lumOff val="40000"/>
                  </a:schemeClr>
                </a:solidFill>
              </a:rPr>
            </a:br>
            <a:r>
              <a:rPr lang="ro-RO" dirty="0" smtClean="0">
                <a:solidFill>
                  <a:schemeClr val="accent3">
                    <a:lumMod val="60000"/>
                    <a:lumOff val="40000"/>
                  </a:schemeClr>
                </a:solidFill>
              </a:rPr>
              <a:t>Controversatul război lelantin (700 BC)</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152400" y="1600200"/>
            <a:ext cx="8839200" cy="4876800"/>
          </a:xfrm>
        </p:spPr>
        <p:txBody>
          <a:bodyPr>
            <a:normAutofit fontScale="92500" lnSpcReduction="10000"/>
          </a:bodyPr>
          <a:lstStyle/>
          <a:p>
            <a:r>
              <a:rPr lang="ro-RO" b="1" u="sng" dirty="0" smtClean="0">
                <a:solidFill>
                  <a:schemeClr val="accent6">
                    <a:lumMod val="60000"/>
                    <a:lumOff val="40000"/>
                  </a:schemeClr>
                </a:solidFill>
                <a:latin typeface="Algerian" pitchFamily="82" charset="0"/>
              </a:rPr>
              <a:t>Chalcis</a:t>
            </a:r>
            <a:r>
              <a:rPr lang="ro-RO" b="1" dirty="0" smtClean="0">
                <a:solidFill>
                  <a:schemeClr val="accent4"/>
                </a:solidFill>
                <a:latin typeface="Algerian" pitchFamily="82" charset="0"/>
              </a:rPr>
              <a:t>  </a:t>
            </a:r>
            <a:r>
              <a:rPr lang="ro-RO" dirty="0" smtClean="0">
                <a:latin typeface="Algerian" pitchFamily="82" charset="0"/>
              </a:rPr>
              <a:t>        </a:t>
            </a:r>
            <a:r>
              <a:rPr lang="ro-RO" sz="1800" dirty="0" smtClean="0">
                <a:solidFill>
                  <a:srgbClr val="FF0000"/>
                </a:solidFill>
                <a:latin typeface="Algerian" pitchFamily="82" charset="0"/>
              </a:rPr>
              <a:t>Câmpia lelantinâ</a:t>
            </a:r>
            <a:r>
              <a:rPr lang="ro-RO" sz="1800" dirty="0" smtClean="0">
                <a:solidFill>
                  <a:srgbClr val="FF0000"/>
                </a:solidFill>
              </a:rPr>
              <a:t>   </a:t>
            </a:r>
            <a:r>
              <a:rPr lang="ro-RO" dirty="0" smtClean="0">
                <a:solidFill>
                  <a:srgbClr val="FF0000"/>
                </a:solidFill>
              </a:rPr>
              <a:t>        </a:t>
            </a:r>
            <a:r>
              <a:rPr lang="ro-RO" b="1" dirty="0" smtClean="0">
                <a:solidFill>
                  <a:srgbClr val="FF33CC"/>
                </a:solidFill>
                <a:latin typeface="Algerian" pitchFamily="82" charset="0"/>
              </a:rPr>
              <a:t>Eretria</a:t>
            </a:r>
          </a:p>
          <a:p>
            <a:pPr>
              <a:buNone/>
            </a:pPr>
            <a:r>
              <a:rPr lang="ro-RO" b="1" dirty="0" smtClean="0">
                <a:solidFill>
                  <a:srgbClr val="FF33CC"/>
                </a:solidFill>
                <a:latin typeface="Algerian" pitchFamily="82" charset="0"/>
              </a:rPr>
              <a:t>       </a:t>
            </a:r>
            <a:r>
              <a:rPr lang="ro-RO" b="1" dirty="0" smtClean="0">
                <a:solidFill>
                  <a:schemeClr val="accent6">
                    <a:lumMod val="40000"/>
                    <a:lumOff val="60000"/>
                  </a:schemeClr>
                </a:solidFill>
                <a:latin typeface="Agency FB" pitchFamily="34" charset="0"/>
              </a:rPr>
              <a:t>Samos</a:t>
            </a:r>
            <a:r>
              <a:rPr lang="ro-RO" b="1" dirty="0" smtClean="0">
                <a:solidFill>
                  <a:srgbClr val="FF33CC"/>
                </a:solidFill>
                <a:latin typeface="Algerian" pitchFamily="82" charset="0"/>
              </a:rPr>
              <a:t>                                             </a:t>
            </a:r>
            <a:r>
              <a:rPr lang="ro-RO" b="1" dirty="0" smtClean="0">
                <a:solidFill>
                  <a:srgbClr val="FF33CC"/>
                </a:solidFill>
                <a:latin typeface="Agency FB" pitchFamily="34" charset="0"/>
              </a:rPr>
              <a:t>Milet                                                                        </a:t>
            </a:r>
          </a:p>
          <a:p>
            <a:pPr>
              <a:buNone/>
            </a:pPr>
            <a:r>
              <a:rPr lang="ro-RO" b="1" dirty="0" smtClean="0">
                <a:solidFill>
                  <a:srgbClr val="FF33CC"/>
                </a:solidFill>
                <a:latin typeface="Agency FB" pitchFamily="34" charset="0"/>
              </a:rPr>
              <a:t>         </a:t>
            </a:r>
            <a:r>
              <a:rPr lang="ro-RO" b="1" dirty="0" smtClean="0">
                <a:solidFill>
                  <a:schemeClr val="accent6">
                    <a:lumMod val="40000"/>
                    <a:lumOff val="60000"/>
                  </a:schemeClr>
                </a:solidFill>
                <a:latin typeface="Agency FB" pitchFamily="34" charset="0"/>
              </a:rPr>
              <a:t>Corint    </a:t>
            </a:r>
            <a:r>
              <a:rPr lang="ro-RO" b="1" dirty="0" smtClean="0">
                <a:solidFill>
                  <a:srgbClr val="FF33CC"/>
                </a:solidFill>
                <a:latin typeface="Agency FB" pitchFamily="34" charset="0"/>
              </a:rPr>
              <a:t>                                                   Megara</a:t>
            </a:r>
          </a:p>
          <a:p>
            <a:pPr>
              <a:buNone/>
            </a:pPr>
            <a:r>
              <a:rPr lang="ro-RO" b="1" dirty="0" smtClean="0">
                <a:solidFill>
                  <a:srgbClr val="FF33CC"/>
                </a:solidFill>
                <a:latin typeface="Agency FB" pitchFamily="34" charset="0"/>
              </a:rPr>
              <a:t>        </a:t>
            </a:r>
            <a:r>
              <a:rPr lang="ro-RO" b="1" dirty="0" smtClean="0">
                <a:solidFill>
                  <a:schemeClr val="accent6">
                    <a:lumMod val="40000"/>
                    <a:lumOff val="60000"/>
                  </a:schemeClr>
                </a:solidFill>
                <a:latin typeface="Agency FB" pitchFamily="34" charset="0"/>
              </a:rPr>
              <a:t>Erythrae  </a:t>
            </a:r>
            <a:r>
              <a:rPr lang="ro-RO" b="1" dirty="0" smtClean="0">
                <a:solidFill>
                  <a:srgbClr val="FF33CC"/>
                </a:solidFill>
                <a:latin typeface="Agency FB" pitchFamily="34" charset="0"/>
              </a:rPr>
              <a:t>                                                  Chios</a:t>
            </a:r>
          </a:p>
          <a:p>
            <a:pPr>
              <a:buNone/>
            </a:pPr>
            <a:r>
              <a:rPr lang="ro-RO" b="1" dirty="0" smtClean="0">
                <a:solidFill>
                  <a:srgbClr val="FF33CC"/>
                </a:solidFill>
                <a:latin typeface="Agency FB" pitchFamily="34" charset="0"/>
              </a:rPr>
              <a:t>                                         </a:t>
            </a:r>
            <a:r>
              <a:rPr lang="ro-RO" b="1" dirty="0" smtClean="0">
                <a:solidFill>
                  <a:schemeClr val="bg2">
                    <a:lumMod val="20000"/>
                    <a:lumOff val="80000"/>
                  </a:schemeClr>
                </a:solidFill>
                <a:latin typeface="Agency FB" pitchFamily="34" charset="0"/>
              </a:rPr>
              <a:t>+ alți aliați</a:t>
            </a:r>
          </a:p>
          <a:p>
            <a:endParaRPr lang="ro-RO" sz="2400" b="1" dirty="0" smtClean="0">
              <a:solidFill>
                <a:srgbClr val="FF33CC"/>
              </a:solidFill>
              <a:latin typeface="+mj-lt"/>
            </a:endParaRPr>
          </a:p>
          <a:p>
            <a:pPr>
              <a:buFontTx/>
              <a:buChar char="-"/>
            </a:pPr>
            <a:r>
              <a:rPr lang="ro-RO" sz="2400" b="1" dirty="0" smtClean="0">
                <a:solidFill>
                  <a:schemeClr val="bg2">
                    <a:lumMod val="60000"/>
                    <a:lumOff val="40000"/>
                  </a:schemeClr>
                </a:solidFill>
                <a:latin typeface="+mj-lt"/>
              </a:rPr>
              <a:t>Tucidide, 1.15.3</a:t>
            </a:r>
          </a:p>
          <a:p>
            <a:pPr>
              <a:buFontTx/>
              <a:buChar char="-"/>
            </a:pPr>
            <a:r>
              <a:rPr lang="ro-RO" sz="2400" b="1" dirty="0" smtClean="0">
                <a:solidFill>
                  <a:schemeClr val="accent1"/>
                </a:solidFill>
                <a:latin typeface="+mj-lt"/>
              </a:rPr>
              <a:t>Chalcis&amp;Eretria-colaborare</a:t>
            </a:r>
          </a:p>
          <a:p>
            <a:pPr>
              <a:buFontTx/>
              <a:buChar char="-"/>
            </a:pPr>
            <a:r>
              <a:rPr lang="ro-RO" sz="2400" b="1" dirty="0" smtClean="0">
                <a:solidFill>
                  <a:schemeClr val="accent1"/>
                </a:solidFill>
                <a:latin typeface="+mj-lt"/>
              </a:rPr>
              <a:t>-alianțe pe baza rivalităților locale și tradiționale</a:t>
            </a:r>
          </a:p>
          <a:p>
            <a:pPr>
              <a:buFontTx/>
              <a:buChar char="-"/>
            </a:pPr>
            <a:r>
              <a:rPr lang="ro-RO" sz="2400" b="1" i="1" dirty="0" smtClean="0">
                <a:solidFill>
                  <a:schemeClr val="accent1"/>
                </a:solidFill>
                <a:latin typeface="+mj-lt"/>
              </a:rPr>
              <a:t>Hippobotai  r</a:t>
            </a:r>
            <a:r>
              <a:rPr lang="ro-RO" sz="2400" b="1" dirty="0" smtClean="0">
                <a:solidFill>
                  <a:schemeClr val="accent1"/>
                </a:solidFill>
                <a:latin typeface="+mj-lt"/>
              </a:rPr>
              <a:t>ăzboi </a:t>
            </a:r>
            <a:r>
              <a:rPr lang="ro-RO" sz="2400" b="1" i="1" dirty="0" smtClean="0">
                <a:solidFill>
                  <a:schemeClr val="accent1"/>
                </a:solidFill>
                <a:latin typeface="+mj-lt"/>
              </a:rPr>
              <a:t>(agon)</a:t>
            </a:r>
            <a:r>
              <a:rPr lang="ro-RO" sz="2400" b="1" dirty="0" smtClean="0">
                <a:solidFill>
                  <a:schemeClr val="accent1"/>
                </a:solidFill>
                <a:latin typeface="+mj-lt"/>
              </a:rPr>
              <a:t> ritual  între aristocrați </a:t>
            </a:r>
            <a:r>
              <a:rPr lang="ro-RO" sz="2400" b="1" i="1" dirty="0" smtClean="0">
                <a:solidFill>
                  <a:schemeClr val="accent1"/>
                </a:solidFill>
                <a:latin typeface="+mj-lt"/>
              </a:rPr>
              <a:t>hippeis</a:t>
            </a:r>
          </a:p>
          <a:p>
            <a:pPr>
              <a:buFontTx/>
              <a:buChar char="-"/>
            </a:pPr>
            <a:r>
              <a:rPr lang="ro-RO" sz="2400" b="1" dirty="0" smtClean="0">
                <a:solidFill>
                  <a:schemeClr val="accent1"/>
                </a:solidFill>
                <a:latin typeface="+mj-lt"/>
              </a:rPr>
              <a:t>-consecințe</a:t>
            </a:r>
          </a:p>
          <a:p>
            <a:pPr>
              <a:buFontTx/>
              <a:buChar char="-"/>
            </a:pPr>
            <a:endParaRPr lang="ro-RO" sz="2400" b="1" i="1" dirty="0" smtClean="0">
              <a:solidFill>
                <a:schemeClr val="accent1"/>
              </a:solidFill>
              <a:latin typeface="+mj-lt"/>
            </a:endParaRPr>
          </a:p>
          <a:p>
            <a:pPr>
              <a:buFontTx/>
              <a:buChar char="-"/>
            </a:pPr>
            <a:endParaRPr lang="en-US" sz="2400" b="1" dirty="0">
              <a:solidFill>
                <a:schemeClr val="accent1"/>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smtClean="0">
                <a:solidFill>
                  <a:srgbClr val="FF33CC"/>
                </a:solidFill>
                <a:latin typeface="Bodoni MT Black" pitchFamily="18" charset="0"/>
              </a:rPr>
              <a:t>Kosmos</a:t>
            </a:r>
            <a:r>
              <a:rPr lang="ro-RO" dirty="0" smtClean="0">
                <a:latin typeface="Bodoni MT Black" pitchFamily="18" charset="0"/>
              </a:rPr>
              <a:t> </a:t>
            </a:r>
            <a:r>
              <a:rPr lang="ro-RO" dirty="0" smtClean="0">
                <a:solidFill>
                  <a:schemeClr val="tx1">
                    <a:lumMod val="50000"/>
                  </a:schemeClr>
                </a:solidFill>
                <a:latin typeface="Bodoni MT Black" pitchFamily="18" charset="0"/>
              </a:rPr>
              <a:t>ș</a:t>
            </a:r>
            <a:r>
              <a:rPr lang="ro-RO" dirty="0" smtClean="0">
                <a:solidFill>
                  <a:schemeClr val="tx1">
                    <a:lumMod val="50000"/>
                  </a:schemeClr>
                </a:solidFill>
                <a:latin typeface="+mn-lt"/>
              </a:rPr>
              <a:t>i</a:t>
            </a:r>
            <a:r>
              <a:rPr lang="ro-RO" dirty="0" smtClean="0">
                <a:latin typeface="Bodoni MT Black" pitchFamily="18" charset="0"/>
              </a:rPr>
              <a:t> </a:t>
            </a:r>
            <a:r>
              <a:rPr lang="ro-RO" i="1" dirty="0" smtClean="0">
                <a:solidFill>
                  <a:srgbClr val="FF5050"/>
                </a:solidFill>
                <a:latin typeface="Bodoni MT Black" pitchFamily="18" charset="0"/>
              </a:rPr>
              <a:t>sophoi</a:t>
            </a:r>
            <a:endParaRPr lang="en-US" i="1" dirty="0">
              <a:solidFill>
                <a:srgbClr val="FF5050"/>
              </a:solidFill>
              <a:latin typeface="Bodoni MT Black" pitchFamily="18" charset="0"/>
            </a:endParaRPr>
          </a:p>
        </p:txBody>
      </p:sp>
      <p:sp>
        <p:nvSpPr>
          <p:cNvPr id="3" name="Content Placeholder 2"/>
          <p:cNvSpPr>
            <a:spLocks noGrp="1"/>
          </p:cNvSpPr>
          <p:nvPr>
            <p:ph idx="1"/>
          </p:nvPr>
        </p:nvSpPr>
        <p:spPr/>
        <p:txBody>
          <a:bodyPr>
            <a:normAutofit fontScale="85000" lnSpcReduction="20000"/>
          </a:bodyPr>
          <a:lstStyle/>
          <a:p>
            <a:r>
              <a:rPr lang="ro-RO" dirty="0" smtClean="0">
                <a:latin typeface="Bodoni MT Black" pitchFamily="18" charset="0"/>
              </a:rPr>
              <a:t>Thales din Milet</a:t>
            </a:r>
            <a:r>
              <a:rPr lang="en-US" dirty="0" smtClean="0">
                <a:latin typeface="Bodoni MT Black" pitchFamily="18" charset="0"/>
              </a:rPr>
              <a:t> – </a:t>
            </a:r>
            <a:r>
              <a:rPr lang="en-US" dirty="0" err="1" smtClean="0">
                <a:latin typeface="Bodoni MT Black" pitchFamily="18" charset="0"/>
              </a:rPr>
              <a:t>physikoi</a:t>
            </a:r>
            <a:r>
              <a:rPr lang="en-US" dirty="0" smtClean="0">
                <a:latin typeface="Bodoni MT Black" pitchFamily="18" charset="0"/>
              </a:rPr>
              <a:t> (</a:t>
            </a:r>
            <a:r>
              <a:rPr lang="en-US" dirty="0" err="1" smtClean="0">
                <a:latin typeface="Bodoni MT Black" pitchFamily="18" charset="0"/>
              </a:rPr>
              <a:t>physis</a:t>
            </a:r>
            <a:r>
              <a:rPr lang="en-US" dirty="0" smtClean="0">
                <a:latin typeface="Bodoni MT Black" pitchFamily="18" charset="0"/>
              </a:rPr>
              <a:t>)</a:t>
            </a:r>
            <a:endParaRPr lang="ro-RO" dirty="0" smtClean="0">
              <a:latin typeface="Bodoni MT Black" pitchFamily="18" charset="0"/>
            </a:endParaRPr>
          </a:p>
          <a:p>
            <a:r>
              <a:rPr lang="ro-RO" dirty="0" smtClean="0">
                <a:latin typeface="Bodoni MT Black" pitchFamily="18" charset="0"/>
              </a:rPr>
              <a:t>Anaximandros</a:t>
            </a:r>
          </a:p>
          <a:p>
            <a:r>
              <a:rPr lang="ro-RO" dirty="0" smtClean="0">
                <a:latin typeface="Bodoni MT Black" pitchFamily="18" charset="0"/>
              </a:rPr>
              <a:t>Anaximenes</a:t>
            </a:r>
          </a:p>
          <a:p>
            <a:r>
              <a:rPr lang="ro-RO" dirty="0" smtClean="0"/>
              <a:t>Heraclit din Efes</a:t>
            </a:r>
          </a:p>
          <a:p>
            <a:r>
              <a:rPr lang="ro-RO" dirty="0" smtClean="0"/>
              <a:t>Pythagoras din Samos</a:t>
            </a:r>
          </a:p>
          <a:p>
            <a:r>
              <a:rPr lang="ro-RO" dirty="0" smtClean="0">
                <a:latin typeface="Bahnschrift Condensed" pitchFamily="34" charset="0"/>
              </a:rPr>
              <a:t>Kadmos din Milet</a:t>
            </a:r>
            <a:r>
              <a:rPr lang="en-US" dirty="0" smtClean="0">
                <a:latin typeface="Bahnschrift Condensed" pitchFamily="34" charset="0"/>
              </a:rPr>
              <a:t>  -</a:t>
            </a:r>
            <a:r>
              <a:rPr lang="en-US" dirty="0" err="1" smtClean="0">
                <a:latin typeface="Bahnschrift Condensed" pitchFamily="34" charset="0"/>
              </a:rPr>
              <a:t>periodos</a:t>
            </a:r>
            <a:r>
              <a:rPr lang="en-US" dirty="0" smtClean="0">
                <a:latin typeface="Bahnschrift Condensed" pitchFamily="34" charset="0"/>
              </a:rPr>
              <a:t> =c</a:t>
            </a:r>
            <a:r>
              <a:rPr lang="ro-RO" dirty="0" smtClean="0">
                <a:latin typeface="Bahnschrift Condensed" pitchFamily="34" charset="0"/>
              </a:rPr>
              <a:t>ălătorie în jurul lumii</a:t>
            </a:r>
          </a:p>
          <a:p>
            <a:r>
              <a:rPr lang="ro-RO" dirty="0" smtClean="0">
                <a:latin typeface="Bahnschrift Condensed" pitchFamily="34" charset="0"/>
              </a:rPr>
              <a:t>Hekataios din Milet</a:t>
            </a:r>
          </a:p>
          <a:p>
            <a:r>
              <a:rPr lang="ro-RO" dirty="0" smtClean="0">
                <a:latin typeface="Bahnschrift Condensed" pitchFamily="34" charset="0"/>
                <a:hlinkClick r:id="rId2"/>
              </a:rPr>
              <a:t>https://plato.stanford.edu/entries/pythagoras/</a:t>
            </a:r>
            <a:r>
              <a:rPr lang="ro-RO" dirty="0" smtClean="0">
                <a:latin typeface="Bahnschrift Condensed" pitchFamily="34" charset="0"/>
              </a:rPr>
              <a:t>  </a:t>
            </a:r>
          </a:p>
          <a:p>
            <a:r>
              <a:rPr lang="ro-RO" dirty="0" smtClean="0">
                <a:latin typeface="Bahnschrift Condensed" pitchFamily="34" charset="0"/>
              </a:rPr>
              <a:t>Jean-Pierre Vernant, Originile gândirii grecești </a:t>
            </a:r>
          </a:p>
          <a:p>
            <a:r>
              <a:rPr lang="ro-RO" dirty="0" smtClean="0">
                <a:latin typeface="Bahnschrift Condensed" pitchFamily="34" charset="0"/>
              </a:rPr>
              <a:t>Puterea en meson, în mijloc; cetățenii-circumferința= imaginea cercului </a:t>
            </a:r>
          </a:p>
          <a:p>
            <a:endParaRPr lang="ro-RO"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smtClean="0">
                <a:solidFill>
                  <a:srgbClr val="FF5050"/>
                </a:solidFill>
                <a:latin typeface="Bodoni MT Black" pitchFamily="18" charset="0"/>
              </a:rPr>
              <a:t>Sophoi </a:t>
            </a:r>
            <a:r>
              <a:rPr lang="ro-RO" dirty="0" smtClean="0">
                <a:solidFill>
                  <a:schemeClr val="bg2">
                    <a:lumMod val="60000"/>
                    <a:lumOff val="40000"/>
                  </a:schemeClr>
                </a:solidFill>
                <a:latin typeface="Bodoni MT Black" pitchFamily="18" charset="0"/>
              </a:rPr>
              <a:t>și proiectele politice</a:t>
            </a:r>
            <a:endParaRPr lang="en-US" dirty="0"/>
          </a:p>
        </p:txBody>
      </p:sp>
      <p:sp>
        <p:nvSpPr>
          <p:cNvPr id="3" name="Content Placeholder 2"/>
          <p:cNvSpPr>
            <a:spLocks noGrp="1"/>
          </p:cNvSpPr>
          <p:nvPr>
            <p:ph idx="1"/>
          </p:nvPr>
        </p:nvSpPr>
        <p:spPr>
          <a:xfrm>
            <a:off x="0" y="1600200"/>
            <a:ext cx="9144000" cy="5257800"/>
          </a:xfrm>
        </p:spPr>
        <p:txBody>
          <a:bodyPr>
            <a:normAutofit fontScale="55000" lnSpcReduction="20000"/>
          </a:bodyPr>
          <a:lstStyle/>
          <a:p>
            <a:r>
              <a:rPr lang="ro-RO" i="1" dirty="0" smtClean="0"/>
              <a:t>Bias din Priene</a:t>
            </a:r>
          </a:p>
          <a:p>
            <a:r>
              <a:rPr lang="ro-RO" i="1" dirty="0" smtClean="0"/>
              <a:t>Thales din Milet</a:t>
            </a:r>
          </a:p>
          <a:p>
            <a:r>
              <a:rPr lang="ro-RO" i="1" dirty="0" smtClean="0"/>
              <a:t>Anaximandros</a:t>
            </a:r>
          </a:p>
          <a:p>
            <a:endParaRPr lang="ro-RO" dirty="0" smtClean="0"/>
          </a:p>
          <a:p>
            <a:r>
              <a:rPr lang="ro-RO" dirty="0" smtClean="0"/>
              <a:t>CLXX Cu toată nenorocirea care se abătuse peste ei, ionienii se mai strângeau totuși în adunările de la Panionion. Aflu că </a:t>
            </a:r>
            <a:r>
              <a:rPr lang="ro-RO" dirty="0" smtClean="0">
                <a:solidFill>
                  <a:srgbClr val="FFC000"/>
                </a:solidFill>
              </a:rPr>
              <a:t>Bias din Priene </a:t>
            </a:r>
            <a:r>
              <a:rPr lang="ro-RO" dirty="0" smtClean="0"/>
              <a:t>le-a înfățișat o povață foarte cuminte, pe care, dac-ar fi ascultat-o, le-ar fi stat în putere să ajungă cei mai fericiți dintre eleni; el i-a sfătuit ca, strângând laolaltă un singur pâlc de corăbii</a:t>
            </a:r>
            <a:r>
              <a:rPr lang="ro-RO" dirty="0" smtClean="0">
                <a:solidFill>
                  <a:srgbClr val="FFC000"/>
                </a:solidFill>
              </a:rPr>
              <a:t>, să-și întindă pânzele și să pornească pe mare spre Sardinia, iar acolo să întemeieze un singur oraș pentru toți ionienii</a:t>
            </a:r>
            <a:r>
              <a:rPr lang="ro-RO" dirty="0" smtClean="0"/>
              <a:t>; astfel, scăpând de jugul robiei, urmau să trăiască în bunăstare, stăpânind cea mai mare din toate insulele și poruncind ei altora; dacă aveau să rămâie pe loc, pe viitor, zicea el, nu mai întrezărea nici un fel de libertate pentru ei. Acesta a fost îndemnul lui Bias din Priene, după prăbușirea ionienilor.</a:t>
            </a:r>
            <a:endParaRPr lang="en-US" dirty="0" smtClean="0"/>
          </a:p>
          <a:p>
            <a:r>
              <a:rPr lang="ro-RO" dirty="0" smtClean="0"/>
              <a:t>Și mai înainte însă de a fi fost cuceriți</a:t>
            </a:r>
            <a:r>
              <a:rPr lang="ro-RO" dirty="0" smtClean="0">
                <a:solidFill>
                  <a:srgbClr val="00B050"/>
                </a:solidFill>
              </a:rPr>
              <a:t>, Thales din Milet</a:t>
            </a:r>
            <a:r>
              <a:rPr lang="ro-RO" dirty="0" smtClean="0"/>
              <a:t>, un bărbat care la obârșia sa era fenician, le dăduse de asemenea o povață minunată atunci când </a:t>
            </a:r>
            <a:r>
              <a:rPr lang="ro-RO" dirty="0" smtClean="0">
                <a:solidFill>
                  <a:srgbClr val="00B050"/>
                </a:solidFill>
              </a:rPr>
              <a:t>i-a sfătuit pe ionieni să-și rânduiască o singură adunare, al cărei scaun urma să fie la Teos (căci Teosul se află drept în inima Ioniei);</a:t>
            </a:r>
            <a:r>
              <a:rPr lang="ro-RO" dirty="0" smtClean="0"/>
              <a:t> aceasta nu însemna de fel că celelalte orașe și-ar fi pierdut dreptul de a-și vedea singure de treburile lor, numai că ar fi fost socotite un fel de deme. Iată care au fost îndemnurile date ionienilor de către cei doi oameni de seamă. (Herodot) </a:t>
            </a:r>
            <a:endParaRPr lang="en-US" dirty="0" smtClean="0"/>
          </a:p>
          <a:p>
            <a:r>
              <a:rPr lang="en-US" baseline="30000"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ro-RO" dirty="0" smtClean="0"/>
              <a:t>Întemeiere- </a:t>
            </a:r>
          </a:p>
          <a:p>
            <a:pPr>
              <a:buNone/>
            </a:pPr>
            <a:r>
              <a:rPr lang="ro-RO" dirty="0" smtClean="0"/>
              <a:t>    după întoarcerea Heraclizilor (sec. XI)  vs. descoperiri arheologice</a:t>
            </a:r>
          </a:p>
          <a:p>
            <a:r>
              <a:rPr lang="ro-RO" dirty="0" smtClean="0"/>
              <a:t>Surse scrise contradictorii-ce înseamnă identitatea ioniană</a:t>
            </a:r>
          </a:p>
          <a:p>
            <a:r>
              <a:rPr lang="ro-RO" dirty="0" smtClean="0"/>
              <a:t>Legătura cu linia regală ateniană </a:t>
            </a:r>
          </a:p>
          <a:p>
            <a:r>
              <a:rPr lang="ro-RO" dirty="0" smtClean="0"/>
              <a:t>Herodot, cartea I</a:t>
            </a:r>
          </a:p>
        </p:txBody>
      </p:sp>
      <p:pic>
        <p:nvPicPr>
          <p:cNvPr id="1026" name="Picture 2" descr="C:\Users\Ayrin\Desktop\2225.jpg"/>
          <p:cNvPicPr>
            <a:picLocks noGrp="1" noChangeAspect="1" noChangeArrowheads="1"/>
          </p:cNvPicPr>
          <p:nvPr>
            <p:ph sz="half" idx="2"/>
          </p:nvPr>
        </p:nvPicPr>
        <p:blipFill>
          <a:blip r:embed="rId2"/>
          <a:srcRect/>
          <a:stretch>
            <a:fillRect/>
          </a:stretch>
        </p:blipFill>
        <p:spPr bwMode="auto">
          <a:xfrm>
            <a:off x="4114800" y="1371600"/>
            <a:ext cx="4800600" cy="3962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buNone/>
            </a:pPr>
            <a:r>
              <a:rPr lang="ro-RO" sz="1400" dirty="0" smtClean="0"/>
              <a:t>CXLII Ionienii despre care este vorba și care stăpânesc </a:t>
            </a:r>
            <a:r>
              <a:rPr lang="ro-RO" sz="1400" b="1" dirty="0" smtClean="0">
                <a:solidFill>
                  <a:srgbClr val="FF0000"/>
                </a:solidFill>
              </a:rPr>
              <a:t>Panionion</a:t>
            </a:r>
            <a:r>
              <a:rPr lang="ro-RO" sz="1400" dirty="0" smtClean="0"/>
              <a:t> și-au așezat orașele sub cel mai frumos cer pe care-l știm și pe pământul cu cele mai blânde anotimpuri; nu fac cât ținutul Ioniei, nici țările așezate la miazănoapte, nici cele de la miazăzi, nici cele de la răsărit, nici cele de la apus – asupra unora abătându-se frigul și umezeala, asupra altora arșița și uscăciunea</a:t>
            </a:r>
            <a:r>
              <a:rPr lang="ro-RO" sz="1400" dirty="0" smtClean="0">
                <a:solidFill>
                  <a:srgbClr val="FF0000"/>
                </a:solidFill>
              </a:rPr>
              <a:t>. Locuitorii Ioniei nu vorbesc una și aceeași limbă</a:t>
            </a:r>
            <a:r>
              <a:rPr lang="ro-RO" sz="1400" dirty="0" smtClean="0"/>
              <a:t>, ci fiecare grăiește altfel. </a:t>
            </a:r>
            <a:r>
              <a:rPr lang="ro-RO" sz="1400" dirty="0" smtClean="0">
                <a:solidFill>
                  <a:srgbClr val="FF0000"/>
                </a:solidFill>
              </a:rPr>
              <a:t>Miletul</a:t>
            </a:r>
            <a:r>
              <a:rPr lang="ro-RO" sz="1400" dirty="0" smtClean="0"/>
              <a:t> este cea dintâi așezare dinspre miazăzi, urmată de </a:t>
            </a:r>
            <a:r>
              <a:rPr lang="ro-RO" sz="1400" dirty="0" smtClean="0">
                <a:solidFill>
                  <a:srgbClr val="FF0000"/>
                </a:solidFill>
              </a:rPr>
              <a:t>Myus ș</a:t>
            </a:r>
            <a:r>
              <a:rPr lang="ro-RO" sz="1400" dirty="0" smtClean="0"/>
              <a:t>i </a:t>
            </a:r>
            <a:r>
              <a:rPr lang="ro-RO" sz="1400" dirty="0" smtClean="0">
                <a:solidFill>
                  <a:srgbClr val="FF0000"/>
                </a:solidFill>
              </a:rPr>
              <a:t>Priene</a:t>
            </a:r>
            <a:r>
              <a:rPr lang="ro-RO" sz="1400" dirty="0" smtClean="0"/>
              <a:t>; aceste orașe sunt așezate în </a:t>
            </a:r>
            <a:r>
              <a:rPr lang="ro-RO" sz="1400" dirty="0" smtClean="0">
                <a:solidFill>
                  <a:srgbClr val="FF0000"/>
                </a:solidFill>
              </a:rPr>
              <a:t>Caria </a:t>
            </a:r>
            <a:r>
              <a:rPr lang="ro-RO" sz="1400" dirty="0" smtClean="0"/>
              <a:t>și au aceeași limbă. Vin la rând orașele din </a:t>
            </a:r>
            <a:r>
              <a:rPr lang="ro-RO" sz="1400" dirty="0" smtClean="0">
                <a:solidFill>
                  <a:srgbClr val="FF0000"/>
                </a:solidFill>
              </a:rPr>
              <a:t>Lydia</a:t>
            </a:r>
            <a:r>
              <a:rPr lang="ro-RO" sz="1400" dirty="0" smtClean="0"/>
              <a:t>: </a:t>
            </a:r>
            <a:r>
              <a:rPr lang="ro-RO" sz="1400" dirty="0" smtClean="0">
                <a:solidFill>
                  <a:srgbClr val="FF0000"/>
                </a:solidFill>
              </a:rPr>
              <a:t>Efesul, Colofonul, Lebedos, Teos, Clazomenai și Foceea</a:t>
            </a:r>
            <a:r>
              <a:rPr lang="ro-RO" sz="1400" dirty="0" smtClean="0"/>
              <a:t>. Orașele înșirate acum nu se potrivesc nicidecum ca limbă cu cele pomenite mai sus, dar între ele se aseamănă. Apoi, mai rămân încă trei orașe ioniene – dintre care două întemeiate în insulele </a:t>
            </a:r>
            <a:r>
              <a:rPr lang="ro-RO" sz="1400" dirty="0" smtClean="0">
                <a:solidFill>
                  <a:srgbClr val="FF0000"/>
                </a:solidFill>
              </a:rPr>
              <a:t>Samos</a:t>
            </a:r>
            <a:r>
              <a:rPr lang="ro-RO" sz="1400" dirty="0" smtClean="0"/>
              <a:t> și </a:t>
            </a:r>
            <a:r>
              <a:rPr lang="ro-RO" sz="1400" dirty="0" smtClean="0">
                <a:solidFill>
                  <a:srgbClr val="FF0000"/>
                </a:solidFill>
              </a:rPr>
              <a:t>Chios</a:t>
            </a:r>
            <a:r>
              <a:rPr lang="ro-RO" sz="1400" dirty="0" smtClean="0"/>
              <a:t>, iar al treilea ridicat pe țărmul continentului: </a:t>
            </a:r>
            <a:r>
              <a:rPr lang="ro-RO" sz="1400" dirty="0" smtClean="0">
                <a:solidFill>
                  <a:srgbClr val="FF0000"/>
                </a:solidFill>
              </a:rPr>
              <a:t>Erythrai</a:t>
            </a:r>
            <a:r>
              <a:rPr lang="ro-RO" sz="1400" dirty="0" smtClean="0"/>
              <a:t>. Cei din Chios și din Erythrai vorbesc aceeași limbă, pe când samienii au un grai numai al lor. Iată, prin urmare, care sunt cele patru feluri de graiuri ale ionienilor. </a:t>
            </a:r>
            <a:endParaRPr lang="en-US" sz="1400" dirty="0" smtClean="0"/>
          </a:p>
          <a:p>
            <a:pPr algn="just">
              <a:buNone/>
            </a:pPr>
            <a:r>
              <a:rPr lang="ro-RO" sz="1400" dirty="0" smtClean="0"/>
              <a:t>CXLIII Dintre ionienii aceștia, milesienii erau oarecum la adăpost de primejdie, în urma tratatului încheiat, iar ionienii, locuitori ai insulelor, n-aveau nici ei de ce să se teamă, căci fenicienii nu erau încă supuși de perși, iar perșii nu cunoșteau încă, pe acea vreme, meșteșugul de a umbla pe mare.</a:t>
            </a:r>
            <a:endParaRPr lang="en-US" sz="1400" dirty="0" smtClean="0"/>
          </a:p>
          <a:p>
            <a:pPr algn="just">
              <a:buNone/>
            </a:pPr>
            <a:r>
              <a:rPr lang="ro-RO" sz="1400" dirty="0" smtClean="0">
                <a:solidFill>
                  <a:srgbClr val="92D050"/>
                </a:solidFill>
              </a:rPr>
              <a:t>          Ionienii din Asia s-au despărțit de grosul ionienilor numai din următoarea pricină: pe vremea când tot poporul elenilor era slab</a:t>
            </a:r>
            <a:r>
              <a:rPr lang="ro-RO" sz="1400" dirty="0" smtClean="0"/>
              <a:t>, ramura ionică era cea mai neînsemnată din neamurile care-l alcătuiau și nu se bucura de nici o prețuire. Într-adevăr, afară de Atena, nici o altă așezare a lor nu era vestită</a:t>
            </a:r>
            <a:r>
              <a:rPr lang="ro-RO" sz="1400" dirty="0" smtClean="0">
                <a:solidFill>
                  <a:srgbClr val="00B0F0"/>
                </a:solidFill>
              </a:rPr>
              <a:t>. Ceilalți ionieni, ba chiar și atenienii, fugeau de numele de „ionian“ și nu le plăcea să li se spună astfel; pe cât mi se pare mie, până și astăzi cei mai mulți din ei se rușinează de acest nume. </a:t>
            </a:r>
            <a:r>
              <a:rPr lang="ro-RO" sz="1400" dirty="0" smtClean="0">
                <a:solidFill>
                  <a:srgbClr val="92D050"/>
                </a:solidFill>
              </a:rPr>
              <a:t>Dimpotrivă, cele douăsprezece orașe despre care am vorbit se făleau cu numele de „ionian“ și au înălțat un templu numai pentru ele singure, căruia i-au pus numele de „Panionion“. Ele luară hotărârea să nu împartă lăcașul lor de închinare cu nimeni dintre ceilalți ionieni (și, de altfel, nimeni, afară de cei din Smyrna, n-a cerut să fie primit să se închine acolo).</a:t>
            </a:r>
            <a:endParaRPr lang="en-US" sz="1400" dirty="0" smtClean="0">
              <a:solidFill>
                <a:srgbClr val="92D050"/>
              </a:solidFill>
            </a:endParaRPr>
          </a:p>
          <a:p>
            <a:pPr algn="just">
              <a:buNone/>
            </a:pPr>
            <a:r>
              <a:rPr lang="ro-RO" sz="1400" dirty="0" smtClean="0"/>
              <a:t> </a:t>
            </a:r>
            <a:endParaRPr lang="en-US" sz="1400" dirty="0" smtClean="0"/>
          </a:p>
          <a:p>
            <a:pPr algn="just">
              <a:buNone/>
            </a:pPr>
            <a:r>
              <a:rPr lang="ro-RO" sz="1400" dirty="0" smtClean="0"/>
              <a:t>CXLIV </a:t>
            </a:r>
            <a:r>
              <a:rPr lang="ro-RO" sz="1400" dirty="0" smtClean="0">
                <a:solidFill>
                  <a:srgbClr val="FFC000"/>
                </a:solidFill>
              </a:rPr>
              <a:t>Tot așa se petrec lucrurile și cu dorienii din ținutul zis astăzi „Pentapolis“ – mai înainte vreme, „Hexapolis</a:t>
            </a:r>
            <a:r>
              <a:rPr lang="ro-RO" sz="1400" dirty="0" smtClean="0"/>
              <a:t>“; ei se feresc cu strășnicie să mai primească la templul Triopic pe alți dorieni din vecinătate – ba chiar și dintr-ai lor au înlăturat de la ceremonii pe cei care încălcaseră rânduielile sanctuarului. </a:t>
            </a:r>
            <a:r>
              <a:rPr lang="ro-RO" sz="1400" dirty="0" smtClean="0">
                <a:solidFill>
                  <a:srgbClr val="FFC000"/>
                </a:solidFill>
              </a:rPr>
              <a:t>La jocurile date în cinstea lui Apollo Triopianul, se statorniciseră odinioară, ca răsplată pentru învingători, trepiede de aramă; cei care le primeau aveau datoria să nu le scoată din templu, ci să le închine pe loc zeului</a:t>
            </a:r>
            <a:r>
              <a:rPr lang="ro-RO" sz="1400" dirty="0" smtClean="0"/>
              <a:t>. Un om din Halicarnas, pe nume Agasicles, câștigând întrecerea, trecu peste obiceiul pământului și, luând trepiedul acasă la el, îl bătu în peretele casei. De aceea, cele cinci orașe </a:t>
            </a:r>
            <a:r>
              <a:rPr lang="ro-RO" sz="1400" dirty="0" smtClean="0">
                <a:solidFill>
                  <a:srgbClr val="FFC000"/>
                </a:solidFill>
              </a:rPr>
              <a:t>– Lindos, Ialyssos, Cameiros, Cos și Cnidos au înlăturat din comunitatea templului pe cel de-al șaselea oraș, Halicarnasul</a:t>
            </a:r>
            <a:r>
              <a:rPr lang="ro-RO" sz="1400" dirty="0" smtClean="0"/>
              <a:t>. Aceasta a fost, așadar, pedeapsa dată locuitorilor din </a:t>
            </a:r>
            <a:r>
              <a:rPr lang="ro-RO" sz="1400" dirty="0" smtClean="0">
                <a:solidFill>
                  <a:srgbClr val="FFC000"/>
                </a:solidFill>
              </a:rPr>
              <a:t>Halicarnas</a:t>
            </a:r>
            <a:r>
              <a:rPr lang="ro-RO" sz="1400" dirty="0" smtClean="0"/>
              <a:t>.</a:t>
            </a:r>
            <a:endParaRPr lang="en-US" sz="1400" dirty="0" smtClean="0"/>
          </a:p>
          <a:p>
            <a:pPr algn="just">
              <a:buNone/>
            </a:pPr>
            <a:r>
              <a:rPr lang="ro-RO" sz="1400" dirty="0" smtClean="0"/>
              <a:t> </a:t>
            </a:r>
            <a:endParaRPr 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973763"/>
          </a:xfrm>
        </p:spPr>
        <p:txBody>
          <a:bodyPr>
            <a:normAutofit fontScale="77500" lnSpcReduction="20000"/>
          </a:bodyPr>
          <a:lstStyle/>
          <a:p>
            <a:endParaRPr lang="ro-RO" sz="1800" dirty="0" smtClean="0"/>
          </a:p>
          <a:p>
            <a:endParaRPr lang="ro-RO" sz="1800" dirty="0" smtClean="0"/>
          </a:p>
          <a:p>
            <a:endParaRPr lang="ro-RO" sz="1800" dirty="0" smtClean="0"/>
          </a:p>
          <a:p>
            <a:endParaRPr lang="ro-RO" sz="1800" dirty="0" smtClean="0"/>
          </a:p>
          <a:p>
            <a:endParaRPr lang="ro-RO" sz="1800" dirty="0" smtClean="0"/>
          </a:p>
          <a:p>
            <a:pPr algn="just">
              <a:buNone/>
            </a:pPr>
            <a:r>
              <a:rPr lang="ro-RO" sz="2100" dirty="0" smtClean="0"/>
              <a:t>CXLV Părerea mea este că ionienii au întemeiat confederația de douăsprezece orașe și n-au mai vrut să primească și pe alții, deoarece și atunci când locuiau în Pelopones așezările lor tot în număr de douăsprezece erau, așa cum, de altfel, au și rămas până azi în mâinile aheilor, care i-au alungat pe ionieni, și anume: mai întâi Pellene, în fața Sicyonului, pe urmă Aigira și Aigai – pe unde curge râul Crathis, care nu seacă niciodată și de la care și-a tras numele și un râu din Italia; Bura și Helike, unde s-au adăpostit ionienii biruiți în luptă de ahei; Aigion, Rhypes, Patrai, Pharai, Olenos, prin care își rostogolește apele marele râu al Peirosului; Dyme și Tritaia, singurele din aceste orașe înlăuntrul continentului.</a:t>
            </a:r>
            <a:endParaRPr lang="en-US" sz="2100" dirty="0" smtClean="0"/>
          </a:p>
          <a:p>
            <a:pPr algn="just">
              <a:buNone/>
            </a:pPr>
            <a:r>
              <a:rPr lang="en-US" sz="2100" baseline="30000" dirty="0" smtClean="0"/>
              <a:t>		</a:t>
            </a:r>
            <a:endParaRPr lang="en-US" sz="2100" dirty="0" smtClean="0"/>
          </a:p>
          <a:p>
            <a:endParaRPr lang="ro-RO" sz="2100" dirty="0" smtClean="0"/>
          </a:p>
          <a:p>
            <a:pPr>
              <a:buNone/>
            </a:pPr>
            <a:r>
              <a:rPr lang="ro-RO" sz="2100" dirty="0" smtClean="0"/>
              <a:t>CXLVI Aceste douăsprezece așezări aparțin astăzi aheilor, odinioară însă erau ale ionienilor. </a:t>
            </a:r>
            <a:endParaRPr lang="en-US" sz="2100" dirty="0" smtClean="0"/>
          </a:p>
          <a:p>
            <a:pPr>
              <a:buNone/>
            </a:pPr>
            <a:r>
              <a:rPr lang="ro-RO" sz="2100" dirty="0" smtClean="0"/>
              <a:t>        Iată pentru ce și ionienii din Asia au întemeiat douăsprezece orașe; </a:t>
            </a:r>
            <a:r>
              <a:rPr lang="ro-RO" sz="2100" dirty="0" smtClean="0">
                <a:solidFill>
                  <a:schemeClr val="accent2"/>
                </a:solidFill>
              </a:rPr>
              <a:t>ar fi o nerozie să spui că acești ionieni sunt mai presus decât ceilalți sau că au o obârșie mai vestită</a:t>
            </a:r>
            <a:r>
              <a:rPr lang="ro-RO" sz="2100" dirty="0" smtClean="0"/>
              <a:t>; printre ei, de altfel, se află o parte destul de însemnată de abanți din Eubeea, care n-au nimic comun cu locuitorii din Ionia, nici măcar numele; cu acești ionieni </a:t>
            </a:r>
            <a:r>
              <a:rPr lang="ro-RO" sz="2100" dirty="0" smtClean="0">
                <a:solidFill>
                  <a:schemeClr val="accent2"/>
                </a:solidFill>
              </a:rPr>
              <a:t>s-au mai amestecat</a:t>
            </a:r>
            <a:r>
              <a:rPr lang="ro-RO" sz="2100" dirty="0" smtClean="0"/>
              <a:t> și minyenii din Orchomenos, cadmeeni, driopi, focidieni răzvrătiți, moloși, pelasgi din Arcadia, dorieni din Epidauros și multe alte neamuri. </a:t>
            </a:r>
            <a:r>
              <a:rPr lang="ro-RO" sz="2100" dirty="0" smtClean="0">
                <a:solidFill>
                  <a:schemeClr val="accent2"/>
                </a:solidFill>
              </a:rPr>
              <a:t>Chiar cei plecați din prytaneul atenienilor, și care se țineau a fi cei mai de seamă, nu și-au luat cu ei femei când au pornit să întemeieze aceste colonii, ci și-au luat femei cariene, pe ai căror părinți i-au ucis.</a:t>
            </a:r>
            <a:r>
              <a:rPr lang="ro-RO" sz="2100" dirty="0" smtClean="0"/>
              <a:t> În urma omorului săvârșit, femeile s-au legat cu jurământ, pe care l-au lăsat și fiicelor lor, ca niciodată să nu stea la masă cu soțul lor și niciodată să nu-i zică pe nume; toate acestea, deoarece ionienii, ucigașii părinților, ai bărbaților și ai fiilor ce-i avuseseră, le luaseră de neveste după înfăptuirea acestei nelegiuiri.</a:t>
            </a:r>
            <a:endParaRPr lang="en-US" sz="2100" dirty="0" smtClean="0"/>
          </a:p>
          <a:p>
            <a:pPr>
              <a:buNone/>
            </a:pPr>
            <a:r>
              <a:rPr lang="ro-RO" sz="2100" baseline="30000" dirty="0" smtClean="0"/>
              <a:t> </a:t>
            </a:r>
            <a:r>
              <a:rPr lang="ro-RO" sz="2100" dirty="0" smtClean="0"/>
              <a:t>        </a:t>
            </a:r>
            <a:endParaRPr lang="en-US" sz="2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yrin\Desktop\CursanIGr\ionia.jpg"/>
          <p:cNvPicPr>
            <a:picLocks noChangeAspect="1" noChangeArrowheads="1"/>
          </p:cNvPicPr>
          <p:nvPr/>
        </p:nvPicPr>
        <p:blipFill>
          <a:blip r:embed="rId2"/>
          <a:srcRect/>
          <a:stretch>
            <a:fillRect/>
          </a:stretch>
        </p:blipFill>
        <p:spPr bwMode="auto">
          <a:xfrm>
            <a:off x="609600" y="0"/>
            <a:ext cx="74676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smtClean="0">
                <a:solidFill>
                  <a:srgbClr val="7030A0"/>
                </a:solidFill>
                <a:latin typeface="Algerian" pitchFamily="82" charset="0"/>
              </a:rPr>
              <a:t>Miletul arhaic </a:t>
            </a:r>
            <a:r>
              <a:rPr lang="ro-RO" b="1" dirty="0" smtClean="0">
                <a:solidFill>
                  <a:srgbClr val="7030A0"/>
                </a:solidFill>
                <a:latin typeface="+mn-lt"/>
              </a:rPr>
              <a:t>și </a:t>
            </a:r>
            <a:r>
              <a:rPr lang="ro-RO" b="1" dirty="0" smtClean="0">
                <a:solidFill>
                  <a:srgbClr val="7030A0"/>
                </a:solidFill>
                <a:latin typeface="Algerian" pitchFamily="82" charset="0"/>
              </a:rPr>
              <a:t>Oracolul de la Didyma</a:t>
            </a:r>
            <a:r>
              <a:rPr lang="ro-RO" dirty="0" smtClean="0"/>
              <a:t/>
            </a:r>
            <a:br>
              <a:rPr lang="ro-RO" dirty="0" smtClean="0"/>
            </a:br>
            <a:r>
              <a:rPr lang="ro-RO" dirty="0" smtClean="0"/>
              <a:t> </a:t>
            </a:r>
            <a:r>
              <a:rPr lang="ro-RO" sz="2700" dirty="0" smtClean="0"/>
              <a:t>http://www.fhw.gr/choros/miletus/en/klasiki.php?menu_id=4</a:t>
            </a:r>
            <a:endParaRPr lang="en-US" sz="2700" dirty="0"/>
          </a:p>
        </p:txBody>
      </p:sp>
      <p:pic>
        <p:nvPicPr>
          <p:cNvPr id="3074" name="Picture 2" descr="C:\Users\Ayrin\Desktop\Miletus-City-Center-and-Harbor-Western-Turkey-2nd-century-AD-3312.jpg"/>
          <p:cNvPicPr>
            <a:picLocks noGrp="1" noChangeAspect="1" noChangeArrowheads="1"/>
          </p:cNvPicPr>
          <p:nvPr>
            <p:ph idx="4294967295"/>
          </p:nvPr>
        </p:nvPicPr>
        <p:blipFill>
          <a:blip r:embed="rId2"/>
          <a:srcRect/>
          <a:stretch>
            <a:fillRect/>
          </a:stretch>
        </p:blipFill>
        <p:spPr bwMode="auto">
          <a:xfrm>
            <a:off x="0" y="3352800"/>
            <a:ext cx="4724400" cy="2965450"/>
          </a:xfrm>
          <a:prstGeom prst="rect">
            <a:avLst/>
          </a:prstGeom>
          <a:noFill/>
        </p:spPr>
      </p:pic>
      <p:pic>
        <p:nvPicPr>
          <p:cNvPr id="3075" name="Picture 3" descr="C:\Users\Ayrin\Desktop\unnamed.jpg"/>
          <p:cNvPicPr>
            <a:picLocks noChangeAspect="1" noChangeArrowheads="1"/>
          </p:cNvPicPr>
          <p:nvPr/>
        </p:nvPicPr>
        <p:blipFill>
          <a:blip r:embed="rId3"/>
          <a:srcRect/>
          <a:stretch>
            <a:fillRect/>
          </a:stretch>
        </p:blipFill>
        <p:spPr bwMode="auto">
          <a:xfrm>
            <a:off x="4267200" y="1905000"/>
            <a:ext cx="4876800" cy="3171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5668962"/>
          </a:xfrm>
        </p:spPr>
        <p:txBody>
          <a:bodyPr>
            <a:normAutofit/>
          </a:bodyPr>
          <a:lstStyle/>
          <a:p>
            <a:r>
              <a:rPr lang="ro-RO" dirty="0" smtClean="0">
                <a:solidFill>
                  <a:srgbClr val="FF0000"/>
                </a:solidFill>
              </a:rPr>
              <a:t>Regi,</a:t>
            </a:r>
            <a:r>
              <a:rPr lang="en-US" dirty="0" smtClean="0">
                <a:solidFill>
                  <a:srgbClr val="FF0000"/>
                </a:solidFill>
              </a:rPr>
              <a:t> </a:t>
            </a:r>
            <a:r>
              <a:rPr lang="en-US" i="1" dirty="0" err="1" smtClean="0">
                <a:solidFill>
                  <a:srgbClr val="FF0000"/>
                </a:solidFill>
              </a:rPr>
              <a:t>aeinautai</a:t>
            </a:r>
            <a:r>
              <a:rPr lang="en-US" dirty="0" smtClean="0">
                <a:solidFill>
                  <a:srgbClr val="FF0000"/>
                </a:solidFill>
              </a:rPr>
              <a:t>,</a:t>
            </a:r>
            <a:r>
              <a:rPr lang="ro-RO" dirty="0" smtClean="0">
                <a:solidFill>
                  <a:srgbClr val="FF0000"/>
                </a:solidFill>
              </a:rPr>
              <a:t> </a:t>
            </a:r>
            <a:r>
              <a:rPr lang="ro-RO" i="1" dirty="0" smtClean="0">
                <a:solidFill>
                  <a:srgbClr val="FF0000"/>
                </a:solidFill>
              </a:rPr>
              <a:t>molpoi (Apollon Delphinios)</a:t>
            </a:r>
            <a:r>
              <a:rPr lang="ro-RO" dirty="0" smtClean="0">
                <a:solidFill>
                  <a:srgbClr val="FF0000"/>
                </a:solidFill>
              </a:rPr>
              <a:t>, tiranie</a:t>
            </a:r>
            <a:r>
              <a:rPr lang="ro-RO" dirty="0" smtClean="0"/>
              <a:t>, </a:t>
            </a:r>
            <a:r>
              <a:rPr lang="ro-RO" dirty="0" smtClean="0">
                <a:solidFill>
                  <a:srgbClr val="00B050"/>
                </a:solidFill>
              </a:rPr>
              <a:t>lidieni, perși</a:t>
            </a:r>
            <a:endParaRPr lang="en-US" dirty="0">
              <a:solidFill>
                <a:srgbClr val="00B050"/>
              </a:solidFill>
            </a:endParaRPr>
          </a:p>
        </p:txBody>
      </p:sp>
      <p:pic>
        <p:nvPicPr>
          <p:cNvPr id="1026" name="Picture 2" descr="C:\Users\Ayrin\Desktop\img-18-small517.png"/>
          <p:cNvPicPr>
            <a:picLocks noGrp="1" noChangeAspect="1" noChangeArrowheads="1"/>
          </p:cNvPicPr>
          <p:nvPr>
            <p:ph idx="1"/>
          </p:nvPr>
        </p:nvPicPr>
        <p:blipFill>
          <a:blip r:embed="rId2"/>
          <a:srcRect/>
          <a:stretch>
            <a:fillRect/>
          </a:stretch>
        </p:blipFill>
        <p:spPr bwMode="auto">
          <a:xfrm>
            <a:off x="4267200" y="0"/>
            <a:ext cx="48768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smtClean="0">
                <a:solidFill>
                  <a:schemeClr val="accent2">
                    <a:lumMod val="60000"/>
                    <a:lumOff val="40000"/>
                  </a:schemeClr>
                </a:solidFill>
              </a:rPr>
              <a:t>Panionion și războiul melian. Identitatea ioniană</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2057400"/>
            <a:ext cx="8229600" cy="4068763"/>
          </a:xfrm>
        </p:spPr>
        <p:txBody>
          <a:bodyPr>
            <a:normAutofit lnSpcReduction="10000"/>
          </a:bodyPr>
          <a:lstStyle/>
          <a:p>
            <a:r>
              <a:rPr lang="ro-RO" dirty="0" smtClean="0"/>
              <a:t>Războiul ca fundament al comunității</a:t>
            </a:r>
          </a:p>
          <a:p>
            <a:endParaRPr lang="ro-RO" dirty="0" smtClean="0"/>
          </a:p>
          <a:p>
            <a:r>
              <a:rPr lang="ro-RO" dirty="0" smtClean="0"/>
              <a:t>Războiul melian – sec. VII-alianță a orașelor ioniene împotriva Meliei</a:t>
            </a:r>
          </a:p>
          <a:p>
            <a:endParaRPr lang="ro-RO" dirty="0" smtClean="0"/>
          </a:p>
          <a:p>
            <a:r>
              <a:rPr lang="ro-RO" dirty="0" smtClean="0"/>
              <a:t>Religia ca fundament al unei comunități-fondarea Panionion-ului</a:t>
            </a:r>
            <a:r>
              <a:rPr lang="en-US" dirty="0" smtClean="0"/>
              <a:t> (</a:t>
            </a:r>
            <a:r>
              <a:rPr lang="ro-RO" dirty="0" smtClean="0"/>
              <a:t>în cinstea lui Poseidon Helikonios</a:t>
            </a:r>
            <a:r>
              <a:rPr lang="en-US" dirty="0" smtClean="0"/>
              <a:t>)</a:t>
            </a:r>
            <a:r>
              <a:rPr lang="ro-RO" dirty="0" smtClean="0"/>
              <a:t> la capul Mycale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Ionienii</a:t>
            </a:r>
            <a:r>
              <a:rPr lang="en-GB" dirty="0" smtClean="0"/>
              <a:t> </a:t>
            </a:r>
            <a:r>
              <a:rPr lang="ro-RO" dirty="0" smtClean="0"/>
              <a:t>și regatele orientale</a:t>
            </a:r>
            <a:endParaRPr lang="en-GB" dirty="0"/>
          </a:p>
        </p:txBody>
      </p:sp>
      <p:sp>
        <p:nvSpPr>
          <p:cNvPr id="3" name="Content Placeholder 2"/>
          <p:cNvSpPr>
            <a:spLocks noGrp="1"/>
          </p:cNvSpPr>
          <p:nvPr>
            <p:ph idx="1"/>
          </p:nvPr>
        </p:nvSpPr>
        <p:spPr/>
        <p:txBody>
          <a:bodyPr/>
          <a:lstStyle/>
          <a:p>
            <a:r>
              <a:rPr lang="ro-RO" dirty="0" smtClean="0"/>
              <a:t>Frigia</a:t>
            </a:r>
          </a:p>
          <a:p>
            <a:r>
              <a:rPr lang="ro-RO" dirty="0" smtClean="0"/>
              <a:t>Lydia – Alyattes și Kroissos</a:t>
            </a:r>
          </a:p>
          <a:p>
            <a:r>
              <a:rPr lang="ro-RO" dirty="0" smtClean="0"/>
              <a:t>Persia</a:t>
            </a:r>
          </a:p>
          <a:p>
            <a:r>
              <a:rPr lang="ro-RO" smtClean="0"/>
              <a:t>Assyria</a:t>
            </a: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833</Words>
  <Application>Microsoft Office PowerPoint</Application>
  <PresentationFormat>On-screen Show (4:3)</PresentationFormat>
  <Paragraphs>67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Ionia arhaică</vt:lpstr>
      <vt:lpstr>Slide 2</vt:lpstr>
      <vt:lpstr>Slide 3</vt:lpstr>
      <vt:lpstr>Slide 4</vt:lpstr>
      <vt:lpstr>Slide 5</vt:lpstr>
      <vt:lpstr>Miletul arhaic și Oracolul de la Didyma  http://www.fhw.gr/choros/miletus/en/klasiki.php?menu_id=4</vt:lpstr>
      <vt:lpstr>Regi, aeinautai, molpoi (Apollon Delphinios), tiranie, lidieni, perși</vt:lpstr>
      <vt:lpstr>Panionion și războiul melian. Identitatea ioniană</vt:lpstr>
      <vt:lpstr>Ionienii și regatele orientale</vt:lpstr>
      <vt:lpstr>Primul război între greci.  Controversatul război lelantin (700 BC)</vt:lpstr>
      <vt:lpstr>Kosmos și sophoi</vt:lpstr>
      <vt:lpstr>Sophoi și proiectele politice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Ionia arhaică</dc:title>
  <dc:creator>Ayrin</dc:creator>
  <cp:lastModifiedBy>Vanime</cp:lastModifiedBy>
  <cp:revision>74</cp:revision>
  <dcterms:created xsi:type="dcterms:W3CDTF">2006-08-16T00:00:00Z</dcterms:created>
  <dcterms:modified xsi:type="dcterms:W3CDTF">2023-01-02T17:49:07Z</dcterms:modified>
</cp:coreProperties>
</file>