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7" r:id="rId4"/>
    <p:sldId id="261" r:id="rId5"/>
    <p:sldId id="262" r:id="rId6"/>
    <p:sldId id="263" r:id="rId7"/>
    <p:sldId id="266" r:id="rId8"/>
    <p:sldId id="257" r:id="rId9"/>
    <p:sldId id="258" r:id="rId10"/>
    <p:sldId id="259" r:id="rId11"/>
    <p:sldId id="264" r:id="rId12"/>
    <p:sldId id="265" r:id="rId13"/>
    <p:sldId id="26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efkandi.classics.ox.ac.uk/Toumba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Toumba.</a:t>
            </a:r>
            <a:br>
              <a:rPr lang="ro-RO" dirty="0" smtClean="0"/>
            </a:br>
            <a:r>
              <a:rPr lang="ro-RO" dirty="0" smtClean="0"/>
              <a:t>Lefkandi. Eubeea.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RO" sz="4800" b="1" dirty="0" smtClean="0">
                <a:solidFill>
                  <a:schemeClr val="accent2"/>
                </a:solidFill>
                <a:latin typeface="Forte" pitchFamily="66" charset="0"/>
              </a:rPr>
              <a:t>Dark Age</a:t>
            </a:r>
            <a:endParaRPr lang="en-US" sz="4800" b="1" dirty="0">
              <a:solidFill>
                <a:schemeClr val="accent2"/>
              </a:solidFill>
              <a:latin typeface="Forte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yrin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799" y="0"/>
            <a:ext cx="50292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yrin\Downloads\Patrocl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yrin\Downloads\patroclu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Importanță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Contra vechilor teorii despre Dark Age</a:t>
            </a:r>
          </a:p>
          <a:p>
            <a:r>
              <a:rPr lang="ro-RO" dirty="0" smtClean="0"/>
              <a:t>Ritualul eroic – comparație Homer (Patroclu)</a:t>
            </a:r>
          </a:p>
          <a:p>
            <a:r>
              <a:rPr lang="ro-RO" dirty="0" smtClean="0"/>
              <a:t>Heroon-ul și restul necropolei</a:t>
            </a:r>
          </a:p>
          <a:p>
            <a:r>
              <a:rPr lang="ro-RO" dirty="0" smtClean="0"/>
              <a:t>Cultul eroilor</a:t>
            </a:r>
          </a:p>
          <a:p>
            <a:r>
              <a:rPr lang="ro-RO" dirty="0" smtClean="0"/>
              <a:t>Ce sunt eroii?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Toumba caracter excepțional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dirty="0" smtClean="0"/>
              <a:t>Meanwhile, at the end of the historical processes under consideration here, during the final phase of the formation of the archaic</a:t>
            </a:r>
            <a:br>
              <a:rPr lang="en-GB" dirty="0" smtClean="0"/>
            </a:br>
            <a:r>
              <a:rPr lang="en-GB" dirty="0" smtClean="0"/>
              <a:t>Greek world, in a large part of the Aegean we find ideologically</a:t>
            </a:r>
            <a:br>
              <a:rPr lang="en-GB" dirty="0" smtClean="0"/>
            </a:br>
            <a:r>
              <a:rPr lang="en-GB" dirty="0" smtClean="0"/>
              <a:t>egalitarian citizen-communities dominated by an aristocratic élite.</a:t>
            </a:r>
            <a:br>
              <a:rPr lang="en-GB" dirty="0" smtClean="0"/>
            </a:br>
            <a:r>
              <a:rPr lang="en-GB" dirty="0" smtClean="0"/>
              <a:t>Since there was most likely no social revolution along the way, we</a:t>
            </a:r>
            <a:br>
              <a:rPr lang="en-GB" dirty="0" smtClean="0"/>
            </a:br>
            <a:r>
              <a:rPr lang="en-GB" dirty="0" smtClean="0"/>
              <a:t>must assume that the free peasants were an important social group</a:t>
            </a:r>
            <a:br>
              <a:rPr lang="en-GB" dirty="0" smtClean="0"/>
            </a:br>
            <a:r>
              <a:rPr lang="en-GB" dirty="0" smtClean="0"/>
              <a:t>throughout the Dark Ages, playing some political role in their communities and whose means of subsistence and social position were</a:t>
            </a:r>
            <a:br>
              <a:rPr lang="en-GB" dirty="0" smtClean="0"/>
            </a:br>
            <a:r>
              <a:rPr lang="en-GB" dirty="0" smtClean="0"/>
              <a:t>tied to tilling their own land. A basic political principle of the archaic</a:t>
            </a:r>
            <a:br>
              <a:rPr lang="en-GB" dirty="0" smtClean="0"/>
            </a:br>
            <a:r>
              <a:rPr lang="en-GB" dirty="0" smtClean="0"/>
              <a:t>period, according to which only a landowner could be a citizen,44 also</a:t>
            </a:r>
            <a:br>
              <a:rPr lang="en-GB" dirty="0" smtClean="0"/>
            </a:br>
            <a:r>
              <a:rPr lang="en-GB" dirty="0" smtClean="0"/>
              <a:t>implies the significance of minor landed property in the previous era.</a:t>
            </a:r>
            <a:br>
              <a:rPr lang="en-GB" dirty="0" smtClean="0"/>
            </a:br>
            <a:r>
              <a:rPr lang="en-GB" dirty="0" smtClean="0"/>
              <a:t>A radical turn to </a:t>
            </a:r>
            <a:r>
              <a:rPr lang="en-GB" dirty="0" err="1" smtClean="0"/>
              <a:t>pastoralism</a:t>
            </a:r>
            <a:r>
              <a:rPr lang="ro-RO" dirty="0" smtClean="0"/>
              <a:t> (Snodgrass)</a:t>
            </a:r>
            <a:r>
              <a:rPr lang="en-GB" dirty="0" smtClean="0"/>
              <a:t> in the Dark Ages simply does not fit</a:t>
            </a:r>
            <a:r>
              <a:rPr lang="ro-RO" dirty="0" smtClean="0"/>
              <a:t> </a:t>
            </a:r>
            <a:r>
              <a:rPr lang="en-GB" dirty="0" smtClean="0"/>
              <a:t>with this picture. </a:t>
            </a:r>
            <a:endParaRPr lang="ro-RO" dirty="0" smtClean="0"/>
          </a:p>
          <a:p>
            <a:r>
              <a:rPr lang="en-GB" dirty="0" smtClean="0"/>
              <a:t>Archaeological material clearly points to</a:t>
            </a:r>
            <a:br>
              <a:rPr lang="en-GB" dirty="0" smtClean="0"/>
            </a:br>
            <a:r>
              <a:rPr lang="en-GB" dirty="0" smtClean="0"/>
              <a:t>this region’s isolation from the outside world (indicated, at least in</a:t>
            </a:r>
            <a:br>
              <a:rPr lang="en-GB" dirty="0" smtClean="0"/>
            </a:br>
            <a:r>
              <a:rPr lang="en-GB" dirty="0" smtClean="0"/>
              <a:t>part, by the scarcity of imports in burials) and the low level of social</a:t>
            </a:r>
            <a:br>
              <a:rPr lang="en-GB" dirty="0" smtClean="0"/>
            </a:br>
            <a:r>
              <a:rPr lang="en-GB" dirty="0" smtClean="0"/>
              <a:t>diversification within the investigated communities (modest houses</a:t>
            </a:r>
            <a:br>
              <a:rPr lang="en-GB" dirty="0" smtClean="0"/>
            </a:br>
            <a:r>
              <a:rPr lang="en-GB" dirty="0" smtClean="0"/>
              <a:t>with only one chamber, minor differences between houses within the</a:t>
            </a:r>
            <a:br>
              <a:rPr lang="en-GB" dirty="0" smtClean="0"/>
            </a:br>
            <a:r>
              <a:rPr lang="en-GB" dirty="0" smtClean="0"/>
              <a:t>individual settlements, etc.). There are several sites that stand out</a:t>
            </a:r>
            <a:br>
              <a:rPr lang="en-GB" dirty="0" smtClean="0"/>
            </a:br>
            <a:r>
              <a:rPr lang="en-GB" dirty="0" smtClean="0"/>
              <a:t>from this general picture, indicating that both the contacts of the local</a:t>
            </a:r>
            <a:br>
              <a:rPr lang="en-GB" dirty="0" smtClean="0"/>
            </a:br>
            <a:r>
              <a:rPr lang="en-GB" dirty="0" smtClean="0"/>
              <a:t>élites with the outside world and their position within the communities may have been stronger. In particular, I am thinking about the</a:t>
            </a:r>
            <a:br>
              <a:rPr lang="en-GB" dirty="0" smtClean="0"/>
            </a:br>
            <a:r>
              <a:rPr lang="en-GB" dirty="0" smtClean="0"/>
              <a:t>testimony of the ‘</a:t>
            </a:r>
            <a:r>
              <a:rPr lang="en-GB" dirty="0" err="1" smtClean="0"/>
              <a:t>Heroon</a:t>
            </a:r>
            <a:r>
              <a:rPr lang="en-GB" dirty="0" smtClean="0"/>
              <a:t> of </a:t>
            </a:r>
            <a:r>
              <a:rPr lang="en-GB" dirty="0" err="1" smtClean="0"/>
              <a:t>Lefkandi</a:t>
            </a:r>
            <a:r>
              <a:rPr lang="en-GB" dirty="0" smtClean="0"/>
              <a:t>’.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Theoretical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Snodgrass – depopulare, pastorialism, izolare, stratificare socială modestă (archae record case), sec. VIII-revoluție structurală</a:t>
            </a:r>
          </a:p>
          <a:p>
            <a:r>
              <a:rPr lang="ro-RO" i="1" dirty="0" smtClean="0"/>
              <a:t>contra</a:t>
            </a:r>
            <a:endParaRPr lang="ro-RO" i="1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Theoretical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Ian Morris, Burial and Ancient Society, Cambridge, 1987.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burials</a:t>
            </a:r>
            <a:r>
              <a:rPr lang="en-GB" dirty="0" smtClean="0"/>
              <a:t> ‘as the material remains of self-representations of social structure through the agency of ceremony’ (Morris 1987, 8). </a:t>
            </a:r>
          </a:p>
          <a:p>
            <a:r>
              <a:rPr lang="en-GB" dirty="0" smtClean="0"/>
              <a:t>‘archaeologically visible’ formal </a:t>
            </a:r>
            <a:r>
              <a:rPr lang="en-GB" smtClean="0"/>
              <a:t>burials, resulting </a:t>
            </a:r>
            <a:r>
              <a:rPr lang="en-GB" dirty="0" smtClean="0"/>
              <a:t>from conspicuous funerary rituals, reflect the ‘social persona’ of the dead, namely ‘a selection of the various social identities held by the deceased among the living’ (Morris 1987, 37) ‘. . . and the choice of roles to be given signification in the</a:t>
            </a:r>
            <a:br>
              <a:rPr lang="en-GB" dirty="0" smtClean="0"/>
            </a:br>
            <a:r>
              <a:rPr lang="en-GB" dirty="0" smtClean="0"/>
              <a:t>funeral is determined by the society’s organizational principles’ 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Infos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Amplasare – Lefkandi, Eubeea</a:t>
            </a:r>
          </a:p>
          <a:p>
            <a:r>
              <a:rPr lang="ro-RO" dirty="0" smtClean="0"/>
              <a:t>Datare-sec. X</a:t>
            </a:r>
          </a:p>
          <a:p>
            <a:r>
              <a:rPr lang="ro-RO" dirty="0" smtClean="0"/>
              <a:t>Descriere</a:t>
            </a:r>
          </a:p>
          <a:p>
            <a:r>
              <a:rPr lang="ro-RO" dirty="0" smtClean="0">
                <a:hlinkClick r:id="rId2"/>
              </a:rPr>
              <a:t>http://lefkandi.classics.ox.ac.uk/Toumba.html</a:t>
            </a:r>
            <a:r>
              <a:rPr lang="ro-RO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yrin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1428750"/>
            <a:ext cx="68199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yrin\Downloads\600px-Protogeometric_bui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714500"/>
            <a:ext cx="5715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yrin\Downloads\3296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yrin\Desktop\slide17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yrin\Desktop\ff08d71afacea5cc9b36c1fd64417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105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Toumba. Lefkandi. Eubeea.</vt:lpstr>
      <vt:lpstr>Theoretical approach</vt:lpstr>
      <vt:lpstr>Theoretical approach</vt:lpstr>
      <vt:lpstr>Infos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Importanță</vt:lpstr>
      <vt:lpstr>Toumba caracter excepțional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Toumba. Lefkandi. Eubeea.</dc:title>
  <dc:creator>Ayrin</dc:creator>
  <cp:lastModifiedBy>Vanime</cp:lastModifiedBy>
  <cp:revision>16</cp:revision>
  <dcterms:created xsi:type="dcterms:W3CDTF">2006-08-16T00:00:00Z</dcterms:created>
  <dcterms:modified xsi:type="dcterms:W3CDTF">2023-01-23T17:23:47Z</dcterms:modified>
</cp:coreProperties>
</file>